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40233600" cy="32918400"/>
  <p:notesSz cx="6858000" cy="9144000"/>
  <p:defaultTextStyle>
    <a:defPPr>
      <a:defRPr lang="en-US"/>
    </a:defPPr>
    <a:lvl1pPr marL="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1pPr>
    <a:lvl2pPr marL="171175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2pPr>
    <a:lvl3pPr marL="342351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3pPr>
    <a:lvl4pPr marL="5135270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4pPr>
    <a:lvl5pPr marL="6847027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5pPr>
    <a:lvl6pPr marL="855878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6pPr>
    <a:lvl7pPr marL="10270541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7pPr>
    <a:lvl8pPr marL="11982298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8pPr>
    <a:lvl9pPr marL="13694054" algn="l" defTabSz="3423514" rtl="0" eaLnBrk="1" latinLnBrk="0" hangingPunct="1">
      <a:defRPr sz="673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717"/>
    <a:srgbClr val="1E4F96"/>
    <a:srgbClr val="333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012"/>
    <p:restoredTop sz="94698"/>
  </p:normalViewPr>
  <p:slideViewPr>
    <p:cSldViewPr snapToGrid="0" snapToObjects="1">
      <p:cViewPr>
        <p:scale>
          <a:sx n="52" d="100"/>
          <a:sy n="52" d="100"/>
        </p:scale>
        <p:origin x="-3160" y="-4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5387342"/>
            <a:ext cx="34198560" cy="11460480"/>
          </a:xfrm>
        </p:spPr>
        <p:txBody>
          <a:bodyPr anchor="b"/>
          <a:lstStyle>
            <a:lvl1pPr algn="ctr">
              <a:defRPr sz="2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17289782"/>
            <a:ext cx="30175200" cy="7947658"/>
          </a:xfrm>
        </p:spPr>
        <p:txBody>
          <a:bodyPr/>
          <a:lstStyle>
            <a:lvl1pPr marL="0" indent="0" algn="ctr">
              <a:buNone/>
              <a:defRPr sz="10560"/>
            </a:lvl1pPr>
            <a:lvl2pPr marL="2011680" indent="0" algn="ctr">
              <a:buNone/>
              <a:defRPr sz="8800"/>
            </a:lvl2pPr>
            <a:lvl3pPr marL="4023360" indent="0" algn="ctr">
              <a:buNone/>
              <a:defRPr sz="7920"/>
            </a:lvl3pPr>
            <a:lvl4pPr marL="6035040" indent="0" algn="ctr">
              <a:buNone/>
              <a:defRPr sz="7040"/>
            </a:lvl4pPr>
            <a:lvl5pPr marL="8046720" indent="0" algn="ctr">
              <a:buNone/>
              <a:defRPr sz="7040"/>
            </a:lvl5pPr>
            <a:lvl6pPr marL="10058400" indent="0" algn="ctr">
              <a:buNone/>
              <a:defRPr sz="7040"/>
            </a:lvl6pPr>
            <a:lvl7pPr marL="12070080" indent="0" algn="ctr">
              <a:buNone/>
              <a:defRPr sz="7040"/>
            </a:lvl7pPr>
            <a:lvl8pPr marL="14081760" indent="0" algn="ctr">
              <a:buNone/>
              <a:defRPr sz="7040"/>
            </a:lvl8pPr>
            <a:lvl9pPr marL="16093440" indent="0" algn="ctr">
              <a:buNone/>
              <a:defRPr sz="70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343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527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1752600"/>
            <a:ext cx="867537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1752600"/>
            <a:ext cx="25523190" cy="2789682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52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71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8206749"/>
            <a:ext cx="34701480" cy="13693138"/>
          </a:xfrm>
        </p:spPr>
        <p:txBody>
          <a:bodyPr anchor="b"/>
          <a:lstStyle>
            <a:lvl1pPr>
              <a:defRPr sz="2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22029429"/>
            <a:ext cx="34701480" cy="7200898"/>
          </a:xfrm>
        </p:spPr>
        <p:txBody>
          <a:bodyPr/>
          <a:lstStyle>
            <a:lvl1pPr marL="0" indent="0">
              <a:buNone/>
              <a:defRPr sz="10560">
                <a:solidFill>
                  <a:schemeClr val="tx1"/>
                </a:solidFill>
              </a:defRPr>
            </a:lvl1pPr>
            <a:lvl2pPr marL="2011680" indent="0">
              <a:buNone/>
              <a:defRPr sz="8800">
                <a:solidFill>
                  <a:schemeClr val="tx1">
                    <a:tint val="75000"/>
                  </a:schemeClr>
                </a:solidFill>
              </a:defRPr>
            </a:lvl2pPr>
            <a:lvl3pPr marL="4023360" indent="0">
              <a:buNone/>
              <a:defRPr sz="7920">
                <a:solidFill>
                  <a:schemeClr val="tx1">
                    <a:tint val="75000"/>
                  </a:schemeClr>
                </a:solidFill>
              </a:defRPr>
            </a:lvl3pPr>
            <a:lvl4pPr marL="60350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4pPr>
            <a:lvl5pPr marL="804672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5pPr>
            <a:lvl6pPr marL="1005840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6pPr>
            <a:lvl7pPr marL="1207008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7pPr>
            <a:lvl8pPr marL="1408176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8pPr>
            <a:lvl9pPr marL="160934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68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8763000"/>
            <a:ext cx="1709928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8763000"/>
            <a:ext cx="17099280" cy="208864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663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1752607"/>
            <a:ext cx="3470148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8069582"/>
            <a:ext cx="17020696" cy="3954778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2024360"/>
            <a:ext cx="17020696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8069582"/>
            <a:ext cx="17104520" cy="3954778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2024360"/>
            <a:ext cx="17104520" cy="176860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591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44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29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194560"/>
            <a:ext cx="12976383" cy="768096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4739647"/>
            <a:ext cx="20368260" cy="23393400"/>
          </a:xfrm>
        </p:spPr>
        <p:txBody>
          <a:bodyPr/>
          <a:lstStyle>
            <a:lvl1pPr>
              <a:defRPr sz="14080"/>
            </a:lvl1pPr>
            <a:lvl2pPr>
              <a:defRPr sz="12320"/>
            </a:lvl2pPr>
            <a:lvl3pPr>
              <a:defRPr sz="1056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9875520"/>
            <a:ext cx="12976383" cy="18295622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09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194560"/>
            <a:ext cx="12976383" cy="768096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4739647"/>
            <a:ext cx="20368260" cy="23393400"/>
          </a:xfrm>
        </p:spPr>
        <p:txBody>
          <a:bodyPr anchor="t"/>
          <a:lstStyle>
            <a:lvl1pPr marL="0" indent="0">
              <a:buNone/>
              <a:defRPr sz="14080"/>
            </a:lvl1pPr>
            <a:lvl2pPr marL="2011680" indent="0">
              <a:buNone/>
              <a:defRPr sz="12320"/>
            </a:lvl2pPr>
            <a:lvl3pPr marL="4023360" indent="0">
              <a:buNone/>
              <a:defRPr sz="10560"/>
            </a:lvl3pPr>
            <a:lvl4pPr marL="6035040" indent="0">
              <a:buNone/>
              <a:defRPr sz="8800"/>
            </a:lvl4pPr>
            <a:lvl5pPr marL="8046720" indent="0">
              <a:buNone/>
              <a:defRPr sz="8800"/>
            </a:lvl5pPr>
            <a:lvl6pPr marL="10058400" indent="0">
              <a:buNone/>
              <a:defRPr sz="8800"/>
            </a:lvl6pPr>
            <a:lvl7pPr marL="12070080" indent="0">
              <a:buNone/>
              <a:defRPr sz="8800"/>
            </a:lvl7pPr>
            <a:lvl8pPr marL="14081760" indent="0">
              <a:buNone/>
              <a:defRPr sz="8800"/>
            </a:lvl8pPr>
            <a:lvl9pPr marL="16093440" indent="0">
              <a:buNone/>
              <a:defRPr sz="88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9875520"/>
            <a:ext cx="12976383" cy="18295622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2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1752607"/>
            <a:ext cx="347014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8763000"/>
            <a:ext cx="347014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30510487"/>
            <a:ext cx="90525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3AB91-D688-2846-A18C-8D2B3633C5EA}" type="datetimeFigureOut">
              <a:rPr lang="en-US" smtClean="0"/>
              <a:t>12/9/15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30510487"/>
            <a:ext cx="135788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30510487"/>
            <a:ext cx="90525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D1B881-B218-9543-BE96-BF0A501B9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114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023360" rtl="0" eaLnBrk="1" latinLnBrk="0" hangingPunct="1">
        <a:lnSpc>
          <a:spcPct val="90000"/>
        </a:lnSpc>
        <a:spcBef>
          <a:spcPct val="0"/>
        </a:spcBef>
        <a:buNone/>
        <a:defRPr sz="19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5840" indent="-1005840" algn="l" defTabSz="4023360" rtl="0" eaLnBrk="1" latinLnBrk="0" hangingPunct="1">
        <a:lnSpc>
          <a:spcPct val="90000"/>
        </a:lnSpc>
        <a:spcBef>
          <a:spcPts val="4400"/>
        </a:spcBef>
        <a:buFont typeface="Arial" panose="020B0604020202020204" pitchFamily="34" charset="0"/>
        <a:buChar char="•"/>
        <a:defRPr sz="12320" kern="1200">
          <a:solidFill>
            <a:schemeClr val="tx1"/>
          </a:solidFill>
          <a:latin typeface="+mn-lt"/>
          <a:ea typeface="+mn-ea"/>
          <a:cs typeface="+mn-cs"/>
        </a:defRPr>
      </a:lvl1pPr>
      <a:lvl2pPr marL="30175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10560" kern="1200">
          <a:solidFill>
            <a:schemeClr val="tx1"/>
          </a:solidFill>
          <a:latin typeface="+mn-lt"/>
          <a:ea typeface="+mn-ea"/>
          <a:cs typeface="+mn-cs"/>
        </a:defRPr>
      </a:lvl2pPr>
      <a:lvl3pPr marL="50292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70408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905256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24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9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6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2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1pPr>
      <a:lvl2pPr marL="20116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3pPr>
      <a:lvl4pPr marL="60350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804672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20700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40817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60934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jpg"/><Relationship Id="rId20" Type="http://schemas.openxmlformats.org/officeDocument/2006/relationships/image" Target="../media/image19.jpg"/><Relationship Id="rId21" Type="http://schemas.openxmlformats.org/officeDocument/2006/relationships/image" Target="../media/image20.jpg"/><Relationship Id="rId10" Type="http://schemas.openxmlformats.org/officeDocument/2006/relationships/image" Target="../media/image9.jpg"/><Relationship Id="rId11" Type="http://schemas.openxmlformats.org/officeDocument/2006/relationships/image" Target="../media/image10.jpg"/><Relationship Id="rId12" Type="http://schemas.openxmlformats.org/officeDocument/2006/relationships/image" Target="../media/image11.jpg"/><Relationship Id="rId13" Type="http://schemas.openxmlformats.org/officeDocument/2006/relationships/image" Target="../media/image12.jp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6" Type="http://schemas.openxmlformats.org/officeDocument/2006/relationships/image" Target="../media/image15.png"/><Relationship Id="rId17" Type="http://schemas.openxmlformats.org/officeDocument/2006/relationships/image" Target="../media/image16.png"/><Relationship Id="rId18" Type="http://schemas.openxmlformats.org/officeDocument/2006/relationships/image" Target="../media/image17.jpg"/><Relationship Id="rId19" Type="http://schemas.openxmlformats.org/officeDocument/2006/relationships/image" Target="../media/image18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png"/><Relationship Id="rId7" Type="http://schemas.openxmlformats.org/officeDocument/2006/relationships/image" Target="../media/image6.jpg"/><Relationship Id="rId8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9701" y="28915229"/>
            <a:ext cx="4209814" cy="3172183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 bwMode="auto">
          <a:xfrm>
            <a:off x="0" y="-73176"/>
            <a:ext cx="40233599" cy="6127849"/>
          </a:xfrm>
          <a:prstGeom prst="roundRect">
            <a:avLst>
              <a:gd name="adj" fmla="val 0"/>
            </a:avLst>
          </a:prstGeom>
          <a:solidFill>
            <a:srgbClr val="1E4F96"/>
          </a:solidFill>
          <a:ln w="57150">
            <a:noFill/>
            <a:headEnd type="none" w="sm" len="sm"/>
            <a:tailEnd type="none" w="sm" len="sm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5" name="Rectangle 4"/>
          <p:cNvSpPr txBox="1">
            <a:spLocks noChangeAspect="1" noChangeArrowheads="1"/>
          </p:cNvSpPr>
          <p:nvPr/>
        </p:nvSpPr>
        <p:spPr>
          <a:xfrm>
            <a:off x="1075765" y="616152"/>
            <a:ext cx="37920706" cy="4778231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>
            <a:lvl1pPr algn="ctr" defTabSz="40233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1000" spc="50" dirty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  <a:latin typeface="Gotham Bold" charset="0"/>
                <a:ea typeface="Gotham Bold" charset="0"/>
                <a:cs typeface="Gotham Bold" charset="0"/>
              </a:rPr>
              <a:t>GPU-Accelerated </a:t>
            </a:r>
            <a:r>
              <a:rPr lang="en-US" sz="11000" spc="50" dirty="0" smtClean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  <a:latin typeface="Gotham Bold" charset="0"/>
                <a:ea typeface="Gotham Bold" charset="0"/>
                <a:cs typeface="Gotham Bold" charset="0"/>
              </a:rPr>
              <a:t>Parallelization of</a:t>
            </a:r>
          </a:p>
          <a:p>
            <a:r>
              <a:rPr lang="en-US" sz="11000" spc="50" dirty="0" smtClean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  <a:latin typeface="Gotham Bold" charset="0"/>
                <a:ea typeface="Gotham Bold" charset="0"/>
                <a:cs typeface="Gotham Bold" charset="0"/>
              </a:rPr>
              <a:t>Common </a:t>
            </a:r>
            <a:r>
              <a:rPr lang="en-US" sz="11000" spc="50" dirty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  <a:latin typeface="Gotham Bold" charset="0"/>
                <a:ea typeface="Gotham Bold" charset="0"/>
                <a:cs typeface="Gotham Bold" charset="0"/>
              </a:rPr>
              <a:t>Computer Vision </a:t>
            </a:r>
            <a:r>
              <a:rPr lang="en-US" sz="11000" spc="50" dirty="0" smtClean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  <a:latin typeface="Gotham Bold" charset="0"/>
                <a:ea typeface="Gotham Bold" charset="0"/>
                <a:cs typeface="Gotham Bold" charset="0"/>
              </a:rPr>
              <a:t>Applications</a:t>
            </a:r>
            <a:endParaRPr lang="en-US" sz="11000" spc="50" dirty="0">
              <a:ln w="13500">
                <a:solidFill>
                  <a:srgbClr val="7030A0">
                    <a:alpha val="6500"/>
                  </a:srgb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latin typeface="Gotham Bold" charset="0"/>
              <a:ea typeface="Gotham Bold" charset="0"/>
              <a:cs typeface="Gotham Bold" charset="0"/>
            </a:endParaRPr>
          </a:p>
          <a:p>
            <a:endParaRPr lang="en-US" sz="4000" spc="50" dirty="0" smtClean="0">
              <a:ln w="13500">
                <a:solidFill>
                  <a:srgbClr val="7030A0">
                    <a:alpha val="6500"/>
                  </a:srgb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latin typeface="Gotham Bold" panose="02000803030000020004" pitchFamily="2" charset="0"/>
              <a:ea typeface="Gotham Bold" charset="0"/>
              <a:cs typeface="Gotham Bold" charset="0"/>
            </a:endParaRPr>
          </a:p>
          <a:p>
            <a:r>
              <a:rPr lang="en-US" sz="5000" spc="50" dirty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latin typeface="Gotham Bold" panose="02000803030000020004" pitchFamily="2" charset="0"/>
                <a:ea typeface="Gotham Bold" charset="0"/>
                <a:cs typeface="Gotham Bold" charset="0"/>
              </a:rPr>
              <a:t>Emilio Del Vecchio, Kevin Lin, Senthil S. </a:t>
            </a:r>
            <a:r>
              <a:rPr lang="en-US" sz="5000" spc="50" dirty="0" smtClean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latin typeface="Gotham Bold" panose="02000803030000020004" pitchFamily="2" charset="0"/>
                <a:ea typeface="Gotham Bold" charset="0"/>
                <a:cs typeface="Gotham Bold" charset="0"/>
              </a:rPr>
              <a:t>Natarajan</a:t>
            </a:r>
            <a:endParaRPr lang="en-US" sz="5000" spc="50" dirty="0" smtClean="0">
              <a:ln w="13500">
                <a:solidFill>
                  <a:srgbClr val="7030A0">
                    <a:alpha val="6500"/>
                  </a:srgbClr>
                </a:solidFill>
                <a:prstDash val="solid"/>
              </a:ln>
              <a:solidFill>
                <a:schemeClr val="accent1">
                  <a:tint val="3000"/>
                  <a:alpha val="95000"/>
                </a:schemeClr>
              </a:solidFill>
              <a:latin typeface="Gotham Bold" panose="02000803030000020004" pitchFamily="2" charset="0"/>
              <a:ea typeface="Gotham Bold" charset="0"/>
              <a:cs typeface="Gotham Bold" charset="0"/>
            </a:endParaRPr>
          </a:p>
          <a:p>
            <a:r>
              <a:rPr lang="en-US" sz="3500" spc="50" dirty="0" smtClean="0">
                <a:ln w="13500">
                  <a:solidFill>
                    <a:srgbClr val="7030A0">
                      <a:alpha val="6500"/>
                    </a:srgb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latin typeface="Gotham Bold" panose="02000803030000020004" pitchFamily="2" charset="0"/>
                <a:ea typeface="Gotham Bold" charset="0"/>
                <a:cs typeface="Gotham Bold" charset="0"/>
              </a:rPr>
              <a:t>Department of Electrical and Computer Engineering, Rice University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75765" y="8194704"/>
            <a:ext cx="11049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-Graphics Processing Units (GPU’s) have recently become popular for their ability to parallelize computations and achieve much greater efficiency as compared to the serial implementation of a CPU.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5" t="16679"/>
          <a:stretch/>
        </p:blipFill>
        <p:spPr>
          <a:xfrm>
            <a:off x="1859495" y="10053439"/>
            <a:ext cx="8248573" cy="34077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91009" y="11569404"/>
            <a:ext cx="11338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VS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75765" y="13594360"/>
            <a:ext cx="1104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1. The GPU’s parallel architecture allows it to parallelize massive computations.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75765" y="14578834"/>
            <a:ext cx="110490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-</a:t>
            </a:r>
            <a:r>
              <a:rPr lang="en-US" sz="3000" b="1" dirty="0">
                <a:latin typeface="Gotham Bold" charset="0"/>
                <a:ea typeface="Gotham Bold" charset="0"/>
                <a:cs typeface="Gotham Bold" charset="0"/>
              </a:rPr>
              <a:t>Our objective: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utilize the GPU’s ability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to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accelerate computer vision applications like facial recognition, edge detection, and motion tracking. </a:t>
            </a:r>
          </a:p>
          <a:p>
            <a:endParaRPr lang="en-US" sz="3000" dirty="0">
              <a:latin typeface="Gotham Light" charset="0"/>
              <a:ea typeface="Gotham Light" charset="0"/>
              <a:cs typeface="Gotham Light" charset="0"/>
            </a:endParaRPr>
          </a:p>
          <a:p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-Due to the proliferation of computer vision in many regular tasks, this affords us an opportunity to explore how to make such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common algorithms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more efficient.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3033776" y="8160231"/>
            <a:ext cx="138231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Reduce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high frequency noise from the image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with a Gaussian blur</a:t>
            </a:r>
            <a:endParaRPr lang="en-US" sz="3000" dirty="0">
              <a:latin typeface="Gotham Light" charset="0"/>
              <a:ea typeface="Gotham Light" charset="0"/>
              <a:cs typeface="Gotham Light" charset="0"/>
            </a:endParaRP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913" y="8698205"/>
            <a:ext cx="6260975" cy="415982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8375" y="8698205"/>
            <a:ext cx="6260976" cy="4159820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3049083" y="13086626"/>
            <a:ext cx="13800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5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.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FFT of  grayscale noisy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image,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unfiltered (left) versus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filtered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(right)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9" name="TextBox 48"/>
              <p:cNvSpPr txBox="1"/>
              <p:nvPr/>
            </p:nvSpPr>
            <p:spPr>
              <a:xfrm>
                <a:off x="13049083" y="13840217"/>
                <a:ext cx="14226154" cy="42292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514350" indent="-514350">
                  <a:buFont typeface="+mj-lt"/>
                  <a:buAutoNum type="arabicPeriod" startAt="2"/>
                </a:pPr>
                <a:r>
                  <a:rPr lang="en-US" sz="3000" dirty="0" smtClean="0">
                    <a:latin typeface="Gotham Light" charset="0"/>
                    <a:ea typeface="Gotham Light" charset="0"/>
                    <a:cs typeface="Gotham Light" charset="0"/>
                  </a:rPr>
                  <a:t>Use the </a:t>
                </a:r>
                <a:r>
                  <a:rPr lang="en-US" sz="3000" dirty="0">
                    <a:latin typeface="Gotham Light" charset="0"/>
                    <a:ea typeface="Gotham Light" charset="0"/>
                    <a:cs typeface="Gotham Light" charset="0"/>
                  </a:rPr>
                  <a:t>Sobel </a:t>
                </a:r>
                <a:r>
                  <a:rPr lang="en-US" sz="3000" dirty="0" smtClean="0">
                    <a:latin typeface="Gotham Light" charset="0"/>
                    <a:ea typeface="Gotham Light" charset="0"/>
                    <a:cs typeface="Gotham Light" charset="0"/>
                  </a:rPr>
                  <a:t>operator </a:t>
                </a:r>
                <a:r>
                  <a:rPr lang="en-US" sz="3000" dirty="0">
                    <a:latin typeface="Gotham Light" charset="0"/>
                    <a:ea typeface="Gotham Light" charset="0"/>
                    <a:cs typeface="Gotham Light" charset="0"/>
                  </a:rPr>
                  <a:t>to </a:t>
                </a:r>
                <a:r>
                  <a:rPr lang="en-US" sz="3000" dirty="0" smtClean="0">
                    <a:latin typeface="Gotham Light" charset="0"/>
                    <a:ea typeface="Gotham Light" charset="0"/>
                    <a:cs typeface="Gotham Light" charset="0"/>
                  </a:rPr>
                  <a:t>approximate the gradient of the image, then determine the gradient’s magnitude and angle at each pixel</a:t>
                </a:r>
              </a:p>
              <a:p>
                <a:endParaRPr lang="en-US" sz="1100" dirty="0">
                  <a:latin typeface="Gotham Light" charset="0"/>
                  <a:ea typeface="Gotham Light" charset="0"/>
                  <a:cs typeface="Gotham Light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1" i="1" smtClean="0">
                          <a:latin typeface="Cambria Math" panose="02040503050406030204" pitchFamily="18" charset="0"/>
                        </a:rPr>
                        <m:t>𝑮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3000" b="0" i="1" smtClean="0">
                              <a:latin typeface="Cambria Math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30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30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b="1" i="1">
                                      <a:latin typeface="Cambria Math" panose="02040503050406030204" pitchFamily="18" charset="0"/>
                                    </a:rPr>
                                    <m:t>𝑮</m:t>
                                  </m:r>
                                </m:e>
                                <m:sub>
                                  <m: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30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30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30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sz="30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b="1" i="1">
                                      <a:latin typeface="Cambria Math" panose="02040503050406030204" pitchFamily="18" charset="0"/>
                                    </a:rPr>
                                    <m:t>𝑮</m:t>
                                  </m:r>
                                </m:e>
                                <m:sub>
                                  <m:r>
                                    <a:rPr lang="en-US" sz="30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sz="3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sz="3000" b="0" dirty="0" smtClean="0">
                  <a:latin typeface="Gotham Light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otham Light" charset="0"/>
                        </a:rPr>
                        <m:t>𝜽</m:t>
                      </m:r>
                      <m:r>
                        <a:rPr lang="en-US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otham Light" charset="0"/>
                        </a:rPr>
                        <m:t>=</m:t>
                      </m:r>
                      <m:func>
                        <m:funcPr>
                          <m:ctrlPr>
                            <a:rPr lang="en-US" sz="3000" b="0" i="1" smtClean="0">
                              <a:latin typeface="Cambria Math" charset="0"/>
                              <a:ea typeface="Cambria Math" panose="02040503050406030204" pitchFamily="18" charset="0"/>
                              <a:cs typeface="Gotham Light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Gotham Light" charset="0"/>
                            </a:rPr>
                            <m:t>arctan</m:t>
                          </m:r>
                        </m:fName>
                        <m:e>
                          <m:f>
                            <m:fPr>
                              <m:ctrlPr>
                                <a:rPr lang="en-US" sz="3000" b="0" i="1" smtClean="0">
                                  <a:latin typeface="Cambria Math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30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b="1" i="1">
                                      <a:latin typeface="Cambria Math" panose="02040503050406030204" pitchFamily="18" charset="0"/>
                                    </a:rPr>
                                    <m:t>𝑮</m:t>
                                  </m:r>
                                </m:e>
                                <m:sub>
                                  <m:r>
                                    <a:rPr lang="en-US" sz="3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30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b="1" i="1">
                                      <a:latin typeface="Cambria Math" panose="02040503050406030204" pitchFamily="18" charset="0"/>
                                    </a:rPr>
                                    <m:t>𝑮</m:t>
                                  </m:r>
                                </m:e>
                                <m:sub>
                                  <m:r>
                                    <a:rPr lang="en-US" sz="30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</m:sSub>
                            </m:den>
                          </m:f>
                        </m:e>
                      </m:func>
                    </m:oMath>
                  </m:oMathPara>
                </a14:m>
                <a:endParaRPr lang="en-US" sz="3000" dirty="0" smtClean="0">
                  <a:latin typeface="Gotham Light" charset="0"/>
                  <a:ea typeface="Gotham Light" charset="0"/>
                  <a:cs typeface="Gotham Light" charset="0"/>
                </a:endParaRPr>
              </a:p>
              <a:p>
                <a:endParaRPr lang="en-US" sz="1100" dirty="0" smtClean="0">
                  <a:latin typeface="Gotham Light" charset="0"/>
                  <a:ea typeface="Gotham Light" charset="0"/>
                  <a:cs typeface="Gotham Light" charset="0"/>
                </a:endParaRPr>
              </a:p>
              <a:p>
                <a:pPr marL="500063" indent="-500063"/>
                <a:r>
                  <a:rPr lang="en-US" sz="3000" dirty="0" smtClean="0">
                    <a:latin typeface="Gotham Light" charset="0"/>
                    <a:ea typeface="Gotham Light" charset="0"/>
                    <a:cs typeface="Gotham Light" charset="0"/>
                  </a:rPr>
                  <a:t>3. Classify </a:t>
                </a:r>
                <a:r>
                  <a:rPr lang="en-US" sz="3000" dirty="0" smtClean="0">
                    <a:latin typeface="Gotham Light" charset="0"/>
                    <a:ea typeface="Gotham Light" charset="0"/>
                    <a:cs typeface="Gotham Light" charset="0"/>
                  </a:rPr>
                  <a:t>edges by suppressing non-maximum pixels along the gradient direction with a spatial tolerance threshold</a:t>
                </a:r>
              </a:p>
            </p:txBody>
          </p:sp>
        </mc:Choice>
        <mc:Fallback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49083" y="13840217"/>
                <a:ext cx="14226154" cy="4229299"/>
              </a:xfrm>
              <a:prstGeom prst="rect">
                <a:avLst/>
              </a:prstGeom>
              <a:blipFill rotWithShape="0">
                <a:blip r:embed="rId6"/>
                <a:stretch>
                  <a:fillRect l="-1029" t="-1729" r="-171" b="-31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02"/>
          <a:stretch/>
        </p:blipFill>
        <p:spPr>
          <a:xfrm>
            <a:off x="13031481" y="18298676"/>
            <a:ext cx="4084129" cy="3063696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433"/>
          <a:stretch/>
        </p:blipFill>
        <p:spPr>
          <a:xfrm>
            <a:off x="18037522" y="18298675"/>
            <a:ext cx="4095723" cy="3063696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433"/>
          <a:stretch/>
        </p:blipFill>
        <p:spPr>
          <a:xfrm>
            <a:off x="22941062" y="18301759"/>
            <a:ext cx="4095723" cy="3061010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12998270" y="21605201"/>
            <a:ext cx="13800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6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.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Original image (left), Sobel filter output (center), f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inal edges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(right)</a:t>
            </a:r>
          </a:p>
        </p:txBody>
      </p:sp>
      <p:sp>
        <p:nvSpPr>
          <p:cNvPr id="54" name="Right Arrow 53"/>
          <p:cNvSpPr/>
          <p:nvPr/>
        </p:nvSpPr>
        <p:spPr>
          <a:xfrm>
            <a:off x="19519947" y="10679434"/>
            <a:ext cx="847828" cy="649652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Right Arrow 54"/>
          <p:cNvSpPr/>
          <p:nvPr/>
        </p:nvSpPr>
        <p:spPr>
          <a:xfrm>
            <a:off x="17281492" y="19382815"/>
            <a:ext cx="590144" cy="55035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ight Arrow 55"/>
          <p:cNvSpPr/>
          <p:nvPr/>
        </p:nvSpPr>
        <p:spPr>
          <a:xfrm>
            <a:off x="22302603" y="19382815"/>
            <a:ext cx="590144" cy="55035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1047" y="25307589"/>
            <a:ext cx="4087368" cy="2299145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7090" y="25303876"/>
            <a:ext cx="4087368" cy="2299144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0630" y="25279680"/>
            <a:ext cx="4087368" cy="2299145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45" t="6016" r="8784" b="13198"/>
          <a:stretch/>
        </p:blipFill>
        <p:spPr>
          <a:xfrm>
            <a:off x="20674275" y="29056357"/>
            <a:ext cx="4896080" cy="2726024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13227838" y="27715358"/>
            <a:ext cx="13800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7.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Two sequential frames in a video stream and the detected difference between them</a:t>
            </a:r>
            <a:endParaRPr lang="en-US" sz="2400" i="1" dirty="0">
              <a:latin typeface="Gotham Light" charset="0"/>
              <a:ea typeface="Gotham Light" charset="0"/>
              <a:cs typeface="Gotham Light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13113531" y="32090052"/>
            <a:ext cx="13800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8.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Spatial density map (left), motion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area estimation (right)</a:t>
            </a:r>
          </a:p>
        </p:txBody>
      </p:sp>
      <p:sp>
        <p:nvSpPr>
          <p:cNvPr id="68" name="Right Arrow 67"/>
          <p:cNvSpPr/>
          <p:nvPr/>
        </p:nvSpPr>
        <p:spPr>
          <a:xfrm>
            <a:off x="17511060" y="26185751"/>
            <a:ext cx="590144" cy="55035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1192" y="3652876"/>
            <a:ext cx="4203843" cy="1828800"/>
          </a:xfrm>
          <a:prstGeom prst="rect">
            <a:avLst/>
          </a:prstGeom>
        </p:spPr>
      </p:pic>
      <p:sp>
        <p:nvSpPr>
          <p:cNvPr id="70" name="Rectangle 69"/>
          <p:cNvSpPr/>
          <p:nvPr/>
        </p:nvSpPr>
        <p:spPr>
          <a:xfrm>
            <a:off x="13031481" y="24075299"/>
            <a:ext cx="1423731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Calculate a pixel-by-pixel difference map from the edges of two frames,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applying movement tolerance thresholding in the process</a:t>
            </a:r>
          </a:p>
        </p:txBody>
      </p:sp>
      <p:sp>
        <p:nvSpPr>
          <p:cNvPr id="71" name="Right Arrow 70"/>
          <p:cNvSpPr/>
          <p:nvPr/>
        </p:nvSpPr>
        <p:spPr>
          <a:xfrm>
            <a:off x="22465016" y="26178250"/>
            <a:ext cx="590144" cy="55035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13131074" y="28385345"/>
            <a:ext cx="142373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Estimate the motion region from a difference density map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075765" y="6667577"/>
            <a:ext cx="1090956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I. INTRODUCTION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075765" y="18344439"/>
            <a:ext cx="1090956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II. </a:t>
            </a:r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FACIAL </a:t>
            </a:r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RECOGNITION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13131072" y="6667577"/>
            <a:ext cx="1426464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III. EDGE DETECTION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3113531" y="22675670"/>
            <a:ext cx="1426464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IV. MOTION DETECTION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28523918" y="6667577"/>
            <a:ext cx="1090956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V. GPU SPEEDUP RESULTS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28488836" y="22145475"/>
            <a:ext cx="1090956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VI. CONCLUSIONS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75765" y="19704248"/>
            <a:ext cx="109095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Extract HAAR features of a face from a set of positive and negative training images.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578" y="20690747"/>
            <a:ext cx="8316352" cy="225407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75765" y="23620067"/>
            <a:ext cx="1090956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00063" indent="-500063"/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2. Use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Adaptive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Boosting machine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learning to train a multi-stage, or cascade, classifier, against positive and negative HAAR features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1075765" y="28007659"/>
            <a:ext cx="107701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22275" indent="-422275"/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3. Apply 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final cascade classifier to a loaded image. The OpenCV library provides modules to encapsulate this process.</a:t>
            </a:r>
            <a:endParaRPr lang="en-US" sz="3000" dirty="0">
              <a:latin typeface="Gotham Light" charset="0"/>
              <a:ea typeface="Gotham Light" charset="0"/>
              <a:cs typeface="Gotham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037" y="25135495"/>
            <a:ext cx="8589656" cy="2088182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1075765" y="22918826"/>
            <a:ext cx="10909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2.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Example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HAAR features of a random face </a:t>
            </a:r>
            <a:endParaRPr lang="en-US" sz="2400" i="1" dirty="0">
              <a:latin typeface="Gotham Light" charset="0"/>
              <a:ea typeface="Gotham Light" charset="0"/>
              <a:cs typeface="Gotham Light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075765" y="27258157"/>
            <a:ext cx="10909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3. Cascade Classifier training rejects most non-face regions early.</a:t>
            </a:r>
            <a:endParaRPr lang="en-US" sz="2400" i="1" dirty="0">
              <a:latin typeface="Gotham Light" charset="0"/>
              <a:ea typeface="Gotham Light" charset="0"/>
              <a:cs typeface="Gotham Light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372" y="29559961"/>
            <a:ext cx="3397485" cy="22605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695" y="29559961"/>
            <a:ext cx="3465923" cy="2293315"/>
          </a:xfrm>
          <a:prstGeom prst="rect">
            <a:avLst/>
          </a:prstGeom>
        </p:spPr>
      </p:pic>
      <p:sp>
        <p:nvSpPr>
          <p:cNvPr id="58" name="Right Arrow 57"/>
          <p:cNvSpPr/>
          <p:nvPr/>
        </p:nvSpPr>
        <p:spPr>
          <a:xfrm>
            <a:off x="6035423" y="30584504"/>
            <a:ext cx="590144" cy="55035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1075765" y="32079666"/>
            <a:ext cx="1077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4. Original sample image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(left),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detected faces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 </a:t>
            </a:r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(right)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8544521" y="23484488"/>
            <a:ext cx="11070514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-In edge detection, as the computation size becomes larger, the speedup decreases, an unexpected trend. However this could be due to the memory overhead of running multiple parallel tasks in sequence.</a:t>
            </a:r>
          </a:p>
          <a:p>
            <a:endParaRPr lang="en-US" sz="3000" dirty="0" smtClean="0">
              <a:latin typeface="Gotham Light" charset="0"/>
              <a:ea typeface="Gotham Light" charset="0"/>
              <a:cs typeface="Gotham Light" charset="0"/>
            </a:endParaRPr>
          </a:p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-Overall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, the results demonstrated that GPUs offer a powerful solution to the rising data requirements of modern computational and signal processing problems.</a:t>
            </a:r>
          </a:p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Despite any trends or outliers, the GPU implementations consistently were faster than the CPU counterparts.</a:t>
            </a:r>
            <a:endParaRPr lang="en-US" sz="3000" dirty="0">
              <a:latin typeface="Gotham Light" charset="0"/>
              <a:ea typeface="Gotham Light" charset="0"/>
              <a:cs typeface="Gotham Light" charset="0"/>
            </a:endParaRPr>
          </a:p>
          <a:p>
            <a:endParaRPr lang="en-US" sz="3000" dirty="0">
              <a:latin typeface="Gotham Light" charset="0"/>
              <a:ea typeface="Gotham Light" charset="0"/>
              <a:cs typeface="Gotham Light" charset="0"/>
            </a:endParaRPr>
          </a:p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-Potential limitations include: CUDA memory optimization and usage of 3</a:t>
            </a:r>
            <a:r>
              <a:rPr lang="en-US" sz="3000" baseline="30000" dirty="0" smtClean="0">
                <a:latin typeface="Gotham Light" charset="0"/>
                <a:ea typeface="Gotham Light" charset="0"/>
                <a:cs typeface="Gotham Light" charset="0"/>
              </a:rPr>
              <a:t>rd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 party libraries (especially with facial recognition).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8523918" y="8030983"/>
            <a:ext cx="1089201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-The NVIDIA CUDA framework was used to run the parallel implementations of our algorithms. </a:t>
            </a:r>
          </a:p>
          <a:p>
            <a:endParaRPr lang="en-US" sz="3000" dirty="0" smtClean="0">
              <a:latin typeface="Gotham Light" charset="0"/>
              <a:ea typeface="Gotham Light" charset="0"/>
              <a:cs typeface="Gotham Light" charset="0"/>
            </a:endParaRPr>
          </a:p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-The results below were obtained on a </a:t>
            </a:r>
            <a:r>
              <a:rPr lang="es-ES_tradnl" sz="3000" dirty="0">
                <a:latin typeface="Gotham Bold" charset="0"/>
                <a:ea typeface="Gotham Bold" charset="0"/>
                <a:cs typeface="Gotham Bold" charset="0"/>
              </a:rPr>
              <a:t>Intel Core </a:t>
            </a:r>
            <a:r>
              <a:rPr lang="es-ES_tradnl" sz="3000" dirty="0" smtClean="0">
                <a:latin typeface="Gotham Bold" charset="0"/>
                <a:ea typeface="Gotham Bold" charset="0"/>
                <a:cs typeface="Gotham Bold" charset="0"/>
              </a:rPr>
              <a:t>i5 4200U</a:t>
            </a:r>
            <a:r>
              <a:rPr lang="es-ES_tradnl" sz="3000" dirty="0" smtClean="0">
                <a:latin typeface="Gotham Light" charset="0"/>
                <a:ea typeface="Gotham Light" charset="0"/>
                <a:cs typeface="Gotham Light" charset="0"/>
              </a:rPr>
              <a:t> CPU and an </a:t>
            </a:r>
            <a:r>
              <a:rPr lang="es-ES_tradnl" sz="3000" dirty="0">
                <a:latin typeface="Gotham Bold" charset="0"/>
                <a:ea typeface="Gotham Bold" charset="0"/>
                <a:cs typeface="Gotham Bold" charset="0"/>
              </a:rPr>
              <a:t>NVIDIA GeForce GTX </a:t>
            </a:r>
            <a:r>
              <a:rPr lang="es-ES_tradnl" sz="3000" dirty="0" smtClean="0">
                <a:latin typeface="Gotham Bold" charset="0"/>
                <a:ea typeface="Gotham Bold" charset="0"/>
                <a:cs typeface="Gotham Bold" charset="0"/>
              </a:rPr>
              <a:t>860M</a:t>
            </a:r>
            <a:r>
              <a:rPr lang="es-ES_tradnl" sz="3000" dirty="0" smtClean="0">
                <a:latin typeface="Gotham Light" charset="0"/>
                <a:ea typeface="Gotham Light" charset="0"/>
                <a:cs typeface="Gotham Light" charset="0"/>
              </a:rPr>
              <a:t> GPU.</a:t>
            </a:r>
            <a:endParaRPr lang="es-ES_tradnl" sz="3000" dirty="0">
              <a:latin typeface="Gotham Light" charset="0"/>
              <a:ea typeface="Gotham Light" charset="0"/>
              <a:cs typeface="Gotham Light" charset="0"/>
            </a:endParaRPr>
          </a:p>
          <a:p>
            <a:endParaRPr lang="es-ES_tradnl" sz="3000" dirty="0">
              <a:latin typeface="Gotham Light" charset="0"/>
              <a:ea typeface="Gotham Light" charset="0"/>
              <a:cs typeface="Gotham Light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8544521" y="30169760"/>
            <a:ext cx="10909560" cy="12458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0" rtlCol="0" anchor="ctr"/>
          <a:lstStyle/>
          <a:p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VII. </a:t>
            </a:r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ACKNOWLEDGEMENT</a:t>
            </a:r>
            <a:r>
              <a:rPr lang="en-US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Gotham Bold" panose="02000803030000020004" pitchFamily="2" charset="0"/>
              </a:rPr>
              <a:t>S</a:t>
            </a:r>
            <a:endParaRPr lang="en-US" sz="5400" dirty="0">
              <a:solidFill>
                <a:schemeClr val="tx1">
                  <a:lumMod val="85000"/>
                  <a:lumOff val="15000"/>
                </a:schemeClr>
              </a:solidFill>
              <a:latin typeface="Gotham Bold" panose="02000803030000020004" pitchFamily="2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8544521" y="31536054"/>
            <a:ext cx="108920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-We would like to thank CJ Barberan</a:t>
            </a:r>
            <a:r>
              <a:rPr lang="en-US" sz="3000" dirty="0">
                <a:latin typeface="Gotham Light" charset="0"/>
                <a:ea typeface="Gotham Light" charset="0"/>
                <a:cs typeface="Gotham Light" charset="0"/>
              </a:rPr>
              <a:t>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and </a:t>
            </a:r>
            <a:r>
              <a:rPr lang="en-US" sz="3000" dirty="0" smtClean="0">
                <a:latin typeface="Gotham Light" charset="0"/>
                <a:ea typeface="Gotham Light" charset="0"/>
                <a:cs typeface="Gotham Light" charset="0"/>
              </a:rPr>
              <a:t>Richard Baraniuk for their guidance and support in this project.</a:t>
            </a:r>
            <a:endParaRPr lang="en-US" sz="3000" dirty="0" smtClean="0">
              <a:latin typeface="Gotham Light" charset="0"/>
              <a:ea typeface="Gotham Light" charset="0"/>
              <a:cs typeface="Gotham Light" charset="0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28398765" y="20577868"/>
            <a:ext cx="11049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otham Light" charset="0"/>
                <a:ea typeface="Gotham Light" charset="0"/>
                <a:cs typeface="Gotham Light" charset="0"/>
              </a:rPr>
              <a:t>Fig </a:t>
            </a:r>
            <a:r>
              <a:rPr lang="en-US" sz="2400" i="1" dirty="0" smtClean="0">
                <a:latin typeface="Gotham Light" charset="0"/>
                <a:ea typeface="Gotham Light" charset="0"/>
                <a:cs typeface="Gotham Light" charset="0"/>
              </a:rPr>
              <a:t>9. CUDA facial recognition (top) consistently achieved 1.1 to 5.1x speedup. CUDA edge detection (middle) achieved 5.2 – 10.3x speedup. CUDA motion tracking tracking (bottom) achieved 4.2– 9.5x speedup.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6369" y="13885999"/>
            <a:ext cx="11081044" cy="327881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352" y="10473520"/>
            <a:ext cx="11081044" cy="327881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6369" y="17285273"/>
            <a:ext cx="11081044" cy="327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67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2065</TotalTime>
  <Words>579</Words>
  <Application>Microsoft Macintosh PowerPoint</Application>
  <PresentationFormat>Custom</PresentationFormat>
  <Paragraphs>48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Calibri</vt:lpstr>
      <vt:lpstr>Calibri Light</vt:lpstr>
      <vt:lpstr>Cambria Math</vt:lpstr>
      <vt:lpstr>Gotham Bold</vt:lpstr>
      <vt:lpstr>Gotham Light</vt:lpstr>
      <vt:lpstr>Times New Roman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Senthil Natarajan</dc:creator>
  <cp:lastModifiedBy>Senthil Natarajan</cp:lastModifiedBy>
  <cp:revision>61</cp:revision>
  <dcterms:created xsi:type="dcterms:W3CDTF">2015-12-01T17:36:37Z</dcterms:created>
  <dcterms:modified xsi:type="dcterms:W3CDTF">2015-12-09T22:36:03Z</dcterms:modified>
</cp:coreProperties>
</file>

<file path=docProps/thumbnail.jpeg>
</file>